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8" r:id="rId3"/>
    <p:sldId id="259" r:id="rId4"/>
    <p:sldId id="260" r:id="rId5"/>
    <p:sldId id="261" r:id="rId6"/>
    <p:sldId id="262" r:id="rId7"/>
    <p:sldId id="263" r:id="rId8"/>
    <p:sldId id="264"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45CF691-6C7B-4789-88F7-7BB2FD40E32D}" type="datetimeFigureOut">
              <a:rPr lang="en-CA" smtClean="0"/>
              <a:t>2019-12-08</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13B521A-0734-4979-A9DD-0A0CCADA7BDA}" type="slidenum">
              <a:rPr lang="en-CA" smtClean="0"/>
              <a:t>‹#›</a:t>
            </a:fld>
            <a:endParaRPr lang="en-CA"/>
          </a:p>
        </p:txBody>
      </p:sp>
    </p:spTree>
    <p:extLst>
      <p:ext uri="{BB962C8B-B14F-4D97-AF65-F5344CB8AC3E}">
        <p14:creationId xmlns:p14="http://schemas.microsoft.com/office/powerpoint/2010/main" val="1170865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Pet has become an all-time company to people. </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t>3</a:t>
            </a:fld>
            <a:endParaRPr lang="en-CA"/>
          </a:p>
        </p:txBody>
      </p:sp>
    </p:spTree>
    <p:extLst>
      <p:ext uri="{BB962C8B-B14F-4D97-AF65-F5344CB8AC3E}">
        <p14:creationId xmlns:p14="http://schemas.microsoft.com/office/powerpoint/2010/main" val="2372970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Cats keep people company for a longer time than dogs. </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t>4</a:t>
            </a:fld>
            <a:endParaRPr lang="en-CA"/>
          </a:p>
        </p:txBody>
      </p:sp>
    </p:spTree>
    <p:extLst>
      <p:ext uri="{BB962C8B-B14F-4D97-AF65-F5344CB8AC3E}">
        <p14:creationId xmlns:p14="http://schemas.microsoft.com/office/powerpoint/2010/main" val="1710980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The cat has good senses than dogs. </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t>5</a:t>
            </a:fld>
            <a:endParaRPr lang="en-CA"/>
          </a:p>
        </p:txBody>
      </p:sp>
    </p:spTree>
    <p:extLst>
      <p:ext uri="{BB962C8B-B14F-4D97-AF65-F5344CB8AC3E}">
        <p14:creationId xmlns:p14="http://schemas.microsoft.com/office/powerpoint/2010/main" val="1798966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The cat is always alert and keeps track with any change in the immediate environment. </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t>6</a:t>
            </a:fld>
            <a:endParaRPr lang="en-CA"/>
          </a:p>
        </p:txBody>
      </p:sp>
    </p:spTree>
    <p:extLst>
      <p:ext uri="{BB962C8B-B14F-4D97-AF65-F5344CB8AC3E}">
        <p14:creationId xmlns:p14="http://schemas.microsoft.com/office/powerpoint/2010/main" val="2678036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The cat will do better than the dog in the art of hunting. </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t>7</a:t>
            </a:fld>
            <a:endParaRPr lang="en-CA"/>
          </a:p>
        </p:txBody>
      </p:sp>
    </p:spTree>
    <p:extLst>
      <p:ext uri="{BB962C8B-B14F-4D97-AF65-F5344CB8AC3E}">
        <p14:creationId xmlns:p14="http://schemas.microsoft.com/office/powerpoint/2010/main" val="4158727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dirty="0" smtClean="0">
                <a:latin typeface="Times New Roman" pitchFamily="18" charset="0"/>
                <a:cs typeface="Times New Roman" pitchFamily="18" charset="0"/>
              </a:rPr>
              <a:t>Cats make better pets and therefore, people should prefer them to dogs.</a:t>
            </a:r>
            <a:endParaRPr lang="en-CA" dirty="0"/>
          </a:p>
        </p:txBody>
      </p:sp>
      <p:sp>
        <p:nvSpPr>
          <p:cNvPr id="4" name="Slide Number Placeholder 3"/>
          <p:cNvSpPr>
            <a:spLocks noGrp="1"/>
          </p:cNvSpPr>
          <p:nvPr>
            <p:ph type="sldNum" sz="quarter" idx="10"/>
          </p:nvPr>
        </p:nvSpPr>
        <p:spPr/>
        <p:txBody>
          <a:bodyPr/>
          <a:lstStyle/>
          <a:p>
            <a:fld id="{213B521A-0734-4979-A9DD-0A0CCADA7BDA}" type="slidenum">
              <a:rPr lang="en-CA" smtClean="0"/>
              <a:t>8</a:t>
            </a:fld>
            <a:endParaRPr lang="en-CA"/>
          </a:p>
        </p:txBody>
      </p:sp>
    </p:spTree>
    <p:extLst>
      <p:ext uri="{BB962C8B-B14F-4D97-AF65-F5344CB8AC3E}">
        <p14:creationId xmlns:p14="http://schemas.microsoft.com/office/powerpoint/2010/main" val="476381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25E133F-D6FB-4A17-B142-3A99D4E17DE4}" type="datetimeFigureOut">
              <a:rPr lang="en-CA" smtClean="0"/>
              <a:t>2019-12-08</a:t>
            </a:fld>
            <a:endParaRPr lang="en-CA"/>
          </a:p>
        </p:txBody>
      </p:sp>
      <p:sp>
        <p:nvSpPr>
          <p:cNvPr id="19" name="Footer Placeholder 18"/>
          <p:cNvSpPr>
            <a:spLocks noGrp="1"/>
          </p:cNvSpPr>
          <p:nvPr>
            <p:ph type="ftr" sz="quarter" idx="11"/>
          </p:nvPr>
        </p:nvSpPr>
        <p:spPr/>
        <p:txBody>
          <a:bodyPr/>
          <a:lstStyle/>
          <a:p>
            <a:endParaRPr lang="en-CA"/>
          </a:p>
        </p:txBody>
      </p:sp>
      <p:sp>
        <p:nvSpPr>
          <p:cNvPr id="27" name="Slide Number Placeholder 26"/>
          <p:cNvSpPr>
            <a:spLocks noGrp="1"/>
          </p:cNvSpPr>
          <p:nvPr>
            <p:ph type="sldNum" sz="quarter" idx="12"/>
          </p:nvPr>
        </p:nvSpPr>
        <p:spPr/>
        <p:txBody>
          <a:bodyPr/>
          <a:lstStyle/>
          <a:p>
            <a:fld id="{141589D1-AEC7-4F9C-9A3D-354BAE22203F}"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5E133F-D6FB-4A17-B142-3A99D4E17DE4}" type="datetimeFigureOut">
              <a:rPr lang="en-CA" smtClean="0"/>
              <a:t>2019-12-08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41589D1-AEC7-4F9C-9A3D-354BAE22203F}" type="slidenum">
              <a:rPr lang="en-CA" smtClean="0"/>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25E133F-D6FB-4A17-B142-3A99D4E17DE4}" type="datetimeFigureOut">
              <a:rPr lang="en-CA" smtClean="0"/>
              <a:t>2019-12-08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41589D1-AEC7-4F9C-9A3D-354BAE22203F}" type="slidenum">
              <a:rPr lang="en-CA" smtClean="0"/>
              <a:t>‹#›</a:t>
            </a:fld>
            <a:endParaRPr lang="en-C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5E133F-D6FB-4A17-B142-3A99D4E17DE4}" type="datetimeFigureOut">
              <a:rPr lang="en-CA" smtClean="0"/>
              <a:t>2019-12-08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41589D1-AEC7-4F9C-9A3D-354BAE22203F}" type="slidenum">
              <a:rPr lang="en-CA" smtClean="0"/>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25E133F-D6FB-4A17-B142-3A99D4E17DE4}" type="datetimeFigureOut">
              <a:rPr lang="en-CA" smtClean="0"/>
              <a:t>2019-12-08</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41589D1-AEC7-4F9C-9A3D-354BAE22203F}" type="slidenum">
              <a:rPr lang="en-CA" smtClean="0"/>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25E133F-D6FB-4A17-B142-3A99D4E17DE4}" type="datetimeFigureOut">
              <a:rPr lang="en-CA" smtClean="0"/>
              <a:t>2019-12-08</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41589D1-AEC7-4F9C-9A3D-354BAE22203F}" type="slidenum">
              <a:rPr lang="en-CA" smtClean="0"/>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5E133F-D6FB-4A17-B142-3A99D4E17DE4}" type="datetimeFigureOut">
              <a:rPr lang="en-CA" smtClean="0"/>
              <a:t>2019-12-08</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41589D1-AEC7-4F9C-9A3D-354BAE22203F}" type="slidenum">
              <a:rPr lang="en-CA" smtClean="0"/>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25E133F-D6FB-4A17-B142-3A99D4E17DE4}" type="datetimeFigureOut">
              <a:rPr lang="en-CA" smtClean="0"/>
              <a:t>2019-12-08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41589D1-AEC7-4F9C-9A3D-354BAE22203F}" type="slidenum">
              <a:rPr lang="en-CA" smtClean="0"/>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25E133F-D6FB-4A17-B142-3A99D4E17DE4}" type="datetimeFigureOut">
              <a:rPr lang="en-CA" smtClean="0"/>
              <a:t>2019-12-08</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a:xfrm>
            <a:off x="8077200" y="6356350"/>
            <a:ext cx="609600" cy="365125"/>
          </a:xfrm>
        </p:spPr>
        <p:txBody>
          <a:bodyPr/>
          <a:lstStyle/>
          <a:p>
            <a:fld id="{141589D1-AEC7-4F9C-9A3D-354BAE22203F}" type="slidenum">
              <a:rPr lang="en-CA" smtClean="0"/>
              <a:t>‹#›</a:t>
            </a:fld>
            <a:endParaRPr lang="en-C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5E133F-D6FB-4A17-B142-3A99D4E17DE4}" type="datetimeFigureOut">
              <a:rPr lang="en-CA" smtClean="0"/>
              <a:t>2019-12-08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41589D1-AEC7-4F9C-9A3D-354BAE22203F}" type="slidenum">
              <a:rPr lang="en-CA" smtClean="0"/>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5E133F-D6FB-4A17-B142-3A99D4E17DE4}" type="datetimeFigureOut">
              <a:rPr lang="en-CA" smtClean="0"/>
              <a:t>2019-12-08</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41589D1-AEC7-4F9C-9A3D-354BAE22203F}" type="slidenum">
              <a:rPr lang="en-CA" smtClean="0"/>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25E133F-D6FB-4A17-B142-3A99D4E17DE4}" type="datetimeFigureOut">
              <a:rPr lang="en-CA" smtClean="0"/>
              <a:t>2019-12-08</a:t>
            </a:fld>
            <a:endParaRPr lang="en-C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C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141589D1-AEC7-4F9C-9A3D-354BAE22203F}" type="slidenum">
              <a:rPr lang="en-CA" smtClean="0"/>
              <a:t>‹#›</a:t>
            </a:fld>
            <a:endParaRPr lang="en-C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CA" sz="2000" dirty="0" smtClean="0">
                <a:latin typeface="Times New Roman" pitchFamily="18" charset="0"/>
                <a:cs typeface="Times New Roman" pitchFamily="18" charset="0"/>
              </a:rPr>
              <a:t>PERSUASIVE ESSAY OUTLINE </a:t>
            </a:r>
            <a:endParaRPr lang="en-CA" sz="2000" dirty="0">
              <a:latin typeface="Times New Roman" pitchFamily="18" charset="0"/>
              <a:cs typeface="Times New Roman" pitchFamily="18" charset="0"/>
            </a:endParaRPr>
          </a:p>
        </p:txBody>
      </p:sp>
      <p:sp>
        <p:nvSpPr>
          <p:cNvPr id="3" name="Subtitle 2"/>
          <p:cNvSpPr>
            <a:spLocks noGrp="1"/>
          </p:cNvSpPr>
          <p:nvPr>
            <p:ph type="subTitle" idx="1"/>
          </p:nvPr>
        </p:nvSpPr>
        <p:spPr/>
        <p:txBody>
          <a:bodyPr>
            <a:normAutofit/>
          </a:bodyPr>
          <a:lstStyle/>
          <a:p>
            <a:r>
              <a:rPr lang="en-CA" sz="2000" dirty="0" smtClean="0">
                <a:latin typeface="Times New Roman" pitchFamily="18" charset="0"/>
                <a:cs typeface="Times New Roman" pitchFamily="18" charset="0"/>
              </a:rPr>
              <a:t>Cats Make Better Pets Than Dogs</a:t>
            </a:r>
            <a:endParaRPr lang="en-CA" sz="2000"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b="1" dirty="0" smtClean="0">
                <a:latin typeface="Times New Roman" pitchFamily="18" charset="0"/>
                <a:cs typeface="Times New Roman" pitchFamily="18" charset="0"/>
              </a:rPr>
              <a:t>The Intended Audience </a:t>
            </a:r>
            <a:endParaRPr lang="en-CA" sz="2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CA" sz="1600" dirty="0">
                <a:latin typeface="Times New Roman" pitchFamily="18" charset="0"/>
                <a:cs typeface="Times New Roman" pitchFamily="18" charset="0"/>
              </a:rPr>
              <a:t>My speech will address the general audience, especially people who keep cats and or dogs for pets. </a:t>
            </a:r>
            <a:endParaRPr lang="en-CA" sz="1600" dirty="0" smtClean="0">
              <a:latin typeface="Times New Roman" pitchFamily="18" charset="0"/>
              <a:cs typeface="Times New Roman" pitchFamily="18" charset="0"/>
            </a:endParaRPr>
          </a:p>
          <a:p>
            <a:pPr>
              <a:lnSpc>
                <a:spcPct val="200000"/>
              </a:lnSpc>
            </a:pPr>
            <a:r>
              <a:rPr lang="en-CA" sz="1600" dirty="0" smtClean="0">
                <a:latin typeface="Times New Roman" pitchFamily="18" charset="0"/>
                <a:cs typeface="Times New Roman" pitchFamily="18" charset="0"/>
              </a:rPr>
              <a:t>The </a:t>
            </a:r>
            <a:r>
              <a:rPr lang="en-CA" sz="1600" dirty="0">
                <a:latin typeface="Times New Roman" pitchFamily="18" charset="0"/>
                <a:cs typeface="Times New Roman" pitchFamily="18" charset="0"/>
              </a:rPr>
              <a:t>audience for my speech are boys, girls, and ladies, gentlemen, young and old.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b="1" dirty="0" smtClean="0">
                <a:latin typeface="Times New Roman" pitchFamily="18" charset="0"/>
                <a:cs typeface="Times New Roman" pitchFamily="18" charset="0"/>
              </a:rPr>
              <a:t>Presentation Plan </a:t>
            </a:r>
            <a:endParaRPr lang="en-CA" sz="2000" b="1" dirty="0">
              <a:latin typeface="Times New Roman" pitchFamily="18" charset="0"/>
              <a:cs typeface="Times New Roman" pitchFamily="18" charset="0"/>
            </a:endParaRPr>
          </a:p>
        </p:txBody>
      </p:sp>
      <p:sp>
        <p:nvSpPr>
          <p:cNvPr id="3" name="Text Placeholder 2"/>
          <p:cNvSpPr>
            <a:spLocks noGrp="1"/>
          </p:cNvSpPr>
          <p:nvPr>
            <p:ph type="body" idx="1"/>
          </p:nvPr>
        </p:nvSpPr>
        <p:spPr/>
        <p:txBody>
          <a:bodyPr/>
          <a:lstStyle/>
          <a:p>
            <a:r>
              <a:rPr lang="en-CA" dirty="0" smtClean="0"/>
              <a:t>Introduction </a:t>
            </a:r>
            <a:endParaRPr lang="en-CA" dirty="0"/>
          </a:p>
        </p:txBody>
      </p:sp>
      <p:sp>
        <p:nvSpPr>
          <p:cNvPr id="5" name="Text Placeholder 4"/>
          <p:cNvSpPr>
            <a:spLocks noGrp="1"/>
          </p:cNvSpPr>
          <p:nvPr>
            <p:ph type="body" sz="half" idx="3"/>
          </p:nvPr>
        </p:nvSpPr>
        <p:spPr/>
        <p:txBody>
          <a:bodyPr>
            <a:noAutofit/>
          </a:bodyPr>
          <a:lstStyle/>
          <a:p>
            <a:r>
              <a:rPr lang="en-CA" sz="1600" dirty="0">
                <a:latin typeface="Times New Roman" pitchFamily="18" charset="0"/>
                <a:cs typeface="Times New Roman" pitchFamily="18" charset="0"/>
              </a:rPr>
              <a:t>ii). Thesis statement</a:t>
            </a:r>
            <a:r>
              <a:rPr lang="en-CA" sz="1600" b="0" dirty="0">
                <a:latin typeface="Times New Roman" pitchFamily="18" charset="0"/>
                <a:cs typeface="Times New Roman" pitchFamily="18" charset="0"/>
              </a:rPr>
              <a:t>: </a:t>
            </a:r>
            <a:r>
              <a:rPr lang="en-CA" sz="1600" b="0" dirty="0" smtClean="0">
                <a:latin typeface="Times New Roman" pitchFamily="18" charset="0"/>
                <a:cs typeface="Times New Roman" pitchFamily="18" charset="0"/>
              </a:rPr>
              <a:t>cats make better pets than dogs.</a:t>
            </a:r>
          </a:p>
          <a:p>
            <a:endParaRPr lang="en-CA" sz="1600" dirty="0">
              <a:latin typeface="Times New Roman" pitchFamily="18" charset="0"/>
              <a:cs typeface="Times New Roman" pitchFamily="18" charset="0"/>
            </a:endParaRPr>
          </a:p>
        </p:txBody>
      </p:sp>
      <p:sp>
        <p:nvSpPr>
          <p:cNvPr id="4" name="Content Placeholder 3"/>
          <p:cNvSpPr>
            <a:spLocks noGrp="1"/>
          </p:cNvSpPr>
          <p:nvPr>
            <p:ph sz="quarter" idx="2"/>
          </p:nvPr>
        </p:nvSpPr>
        <p:spPr/>
        <p:txBody>
          <a:bodyPr>
            <a:normAutofit fontScale="77500" lnSpcReduction="20000"/>
          </a:bodyPr>
          <a:lstStyle/>
          <a:p>
            <a:pPr>
              <a:lnSpc>
                <a:spcPct val="200000"/>
              </a:lnSpc>
              <a:buNone/>
            </a:pPr>
            <a:r>
              <a:rPr lang="en-CA" sz="2000" b="1" dirty="0" err="1" smtClean="0">
                <a:latin typeface="Times New Roman" pitchFamily="18" charset="0"/>
                <a:cs typeface="Times New Roman" pitchFamily="18" charset="0"/>
              </a:rPr>
              <a:t>i</a:t>
            </a:r>
            <a:r>
              <a:rPr lang="en-CA" sz="2000" b="1" dirty="0">
                <a:latin typeface="Times New Roman" pitchFamily="18" charset="0"/>
                <a:cs typeface="Times New Roman" pitchFamily="18" charset="0"/>
              </a:rPr>
              <a:t>). Opening anecdote:</a:t>
            </a:r>
            <a:endParaRPr lang="en-CA" sz="2000" dirty="0">
              <a:latin typeface="Times New Roman" pitchFamily="18" charset="0"/>
              <a:cs typeface="Times New Roman" pitchFamily="18" charset="0"/>
            </a:endParaRPr>
          </a:p>
          <a:p>
            <a:pPr>
              <a:lnSpc>
                <a:spcPct val="200000"/>
              </a:lnSpc>
            </a:pPr>
            <a:r>
              <a:rPr lang="en-CA" sz="2000" dirty="0">
                <a:latin typeface="Times New Roman" pitchFamily="18" charset="0"/>
                <a:cs typeface="Times New Roman" pitchFamily="18" charset="0"/>
              </a:rPr>
              <a:t>It feels sick when anything unpleasant befalls your pet. </a:t>
            </a:r>
            <a:endParaRPr lang="en-CA" sz="2000" dirty="0" smtClean="0">
              <a:latin typeface="Times New Roman" pitchFamily="18" charset="0"/>
              <a:cs typeface="Times New Roman" pitchFamily="18" charset="0"/>
            </a:endParaRPr>
          </a:p>
          <a:p>
            <a:pPr>
              <a:lnSpc>
                <a:spcPct val="200000"/>
              </a:lnSpc>
            </a:pPr>
            <a:r>
              <a:rPr lang="en-CA" sz="2000" dirty="0" smtClean="0">
                <a:latin typeface="Times New Roman" pitchFamily="18" charset="0"/>
                <a:cs typeface="Times New Roman" pitchFamily="18" charset="0"/>
              </a:rPr>
              <a:t>For </a:t>
            </a:r>
            <a:r>
              <a:rPr lang="en-CA" sz="2000" dirty="0">
                <a:latin typeface="Times New Roman" pitchFamily="18" charset="0"/>
                <a:cs typeface="Times New Roman" pitchFamily="18" charset="0"/>
              </a:rPr>
              <a:t>instance, a slight accident causing an injury to a pet may cause hard feelings to the owner. </a:t>
            </a:r>
            <a:endParaRPr lang="en-CA" sz="2000" dirty="0" smtClean="0">
              <a:latin typeface="Times New Roman" pitchFamily="18" charset="0"/>
              <a:cs typeface="Times New Roman" pitchFamily="18" charset="0"/>
            </a:endParaRPr>
          </a:p>
          <a:p>
            <a:pPr>
              <a:lnSpc>
                <a:spcPct val="200000"/>
              </a:lnSpc>
            </a:pPr>
            <a:r>
              <a:rPr lang="en-CA" sz="2000" dirty="0" smtClean="0">
                <a:latin typeface="Times New Roman" pitchFamily="18" charset="0"/>
                <a:cs typeface="Times New Roman" pitchFamily="18" charset="0"/>
              </a:rPr>
              <a:t>The </a:t>
            </a:r>
            <a:r>
              <a:rPr lang="en-CA" sz="2000" dirty="0">
                <a:latin typeface="Times New Roman" pitchFamily="18" charset="0"/>
                <a:cs typeface="Times New Roman" pitchFamily="18" charset="0"/>
              </a:rPr>
              <a:t>reason behind it is that the pet has become an all-time company to people. </a:t>
            </a:r>
          </a:p>
          <a:p>
            <a:pPr>
              <a:lnSpc>
                <a:spcPct val="200000"/>
              </a:lnSpc>
            </a:pPr>
            <a:endParaRPr lang="en-CA" sz="2000" dirty="0">
              <a:latin typeface="Times New Roman" pitchFamily="18" charset="0"/>
              <a:cs typeface="Times New Roman" pitchFamily="18" charset="0"/>
            </a:endParaRPr>
          </a:p>
        </p:txBody>
      </p:sp>
      <p:sp>
        <p:nvSpPr>
          <p:cNvPr id="6" name="Content Placeholder 5"/>
          <p:cNvSpPr>
            <a:spLocks noGrp="1"/>
          </p:cNvSpPr>
          <p:nvPr>
            <p:ph sz="quarter" idx="4"/>
          </p:nvPr>
        </p:nvSpPr>
        <p:spPr/>
        <p:txBody>
          <a:bodyPr>
            <a:normAutofit fontScale="77500" lnSpcReduction="20000"/>
          </a:bodyPr>
          <a:lstStyle/>
          <a:p>
            <a:pPr>
              <a:lnSpc>
                <a:spcPct val="200000"/>
              </a:lnSpc>
              <a:buNone/>
            </a:pPr>
            <a:r>
              <a:rPr lang="en-CA" sz="2000" b="1" dirty="0" smtClean="0">
                <a:latin typeface="Times New Roman" pitchFamily="18" charset="0"/>
                <a:cs typeface="Times New Roman" pitchFamily="18" charset="0"/>
              </a:rPr>
              <a:t>iii). Preview: </a:t>
            </a:r>
            <a:r>
              <a:rPr lang="en-CA" sz="2000" dirty="0" smtClean="0">
                <a:latin typeface="Times New Roman" pitchFamily="18" charset="0"/>
                <a:cs typeface="Times New Roman" pitchFamily="18" charset="0"/>
              </a:rPr>
              <a:t>I will praise the importance of cats in three parts: </a:t>
            </a:r>
          </a:p>
          <a:p>
            <a:pPr>
              <a:lnSpc>
                <a:spcPct val="200000"/>
              </a:lnSpc>
            </a:pPr>
            <a:r>
              <a:rPr lang="en-CA" sz="2000" dirty="0" smtClean="0">
                <a:latin typeface="Times New Roman" pitchFamily="18" charset="0"/>
                <a:cs typeface="Times New Roman" pitchFamily="18" charset="0"/>
              </a:rPr>
              <a:t>First, I will talk about the significance of the cat’s lifespan. </a:t>
            </a:r>
          </a:p>
          <a:p>
            <a:pPr>
              <a:lnSpc>
                <a:spcPct val="200000"/>
              </a:lnSpc>
            </a:pPr>
            <a:r>
              <a:rPr lang="en-CA" sz="2000" dirty="0" smtClean="0">
                <a:latin typeface="Times New Roman" pitchFamily="18" charset="0"/>
                <a:cs typeface="Times New Roman" pitchFamily="18" charset="0"/>
              </a:rPr>
              <a:t>Secondly, I will appreciate the alertness of cats.</a:t>
            </a:r>
          </a:p>
          <a:p>
            <a:pPr>
              <a:lnSpc>
                <a:spcPct val="200000"/>
              </a:lnSpc>
            </a:pPr>
            <a:r>
              <a:rPr lang="en-CA" sz="2000" dirty="0" smtClean="0">
                <a:latin typeface="Times New Roman" pitchFamily="18" charset="0"/>
                <a:cs typeface="Times New Roman" pitchFamily="18" charset="0"/>
              </a:rPr>
              <a:t> Lastly, I will praise the hunting skills of cats.</a:t>
            </a:r>
          </a:p>
          <a:p>
            <a:pPr>
              <a:lnSpc>
                <a:spcPct val="200000"/>
              </a:lnSpc>
            </a:pPr>
            <a:endParaRPr lang="en-CA" sz="2000"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b="1" dirty="0" smtClean="0">
                <a:latin typeface="Times New Roman" pitchFamily="18" charset="0"/>
                <a:cs typeface="Times New Roman" pitchFamily="18" charset="0"/>
              </a:rPr>
              <a:t>Paragraph. 1</a:t>
            </a:r>
            <a:endParaRPr lang="en-CA" sz="2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10000"/>
          </a:bodyPr>
          <a:lstStyle/>
          <a:p>
            <a:pPr>
              <a:lnSpc>
                <a:spcPct val="200000"/>
              </a:lnSpc>
              <a:buNone/>
            </a:pPr>
            <a:r>
              <a:rPr lang="en-CA" sz="1600" b="1" dirty="0" smtClean="0">
                <a:latin typeface="Times New Roman" pitchFamily="18" charset="0"/>
                <a:cs typeface="Times New Roman" pitchFamily="18" charset="0"/>
              </a:rPr>
              <a:t>Topic Sentence </a:t>
            </a:r>
          </a:p>
          <a:p>
            <a:pPr>
              <a:lnSpc>
                <a:spcPct val="200000"/>
              </a:lnSpc>
            </a:pPr>
            <a:r>
              <a:rPr lang="en-CA" sz="1600" dirty="0" smtClean="0">
                <a:latin typeface="Times New Roman" pitchFamily="18" charset="0"/>
                <a:cs typeface="Times New Roman" pitchFamily="18" charset="0"/>
              </a:rPr>
              <a:t>In </a:t>
            </a:r>
            <a:r>
              <a:rPr lang="en-CA" sz="1600" dirty="0">
                <a:latin typeface="Times New Roman" pitchFamily="18" charset="0"/>
                <a:cs typeface="Times New Roman" pitchFamily="18" charset="0"/>
              </a:rPr>
              <a:t>a research done by Turner, Bateson, and Bateson, (2000) about the domestic, the scholars hold that cats keep people company for a longer time than dogs. </a:t>
            </a:r>
          </a:p>
          <a:p>
            <a:pPr>
              <a:lnSpc>
                <a:spcPct val="200000"/>
              </a:lnSpc>
              <a:buNone/>
            </a:pPr>
            <a:r>
              <a:rPr lang="en-CA" sz="1600" b="1" dirty="0" smtClean="0">
                <a:latin typeface="Times New Roman" pitchFamily="18" charset="0"/>
                <a:cs typeface="Times New Roman" pitchFamily="18" charset="0"/>
              </a:rPr>
              <a:t>Supporting sentences</a:t>
            </a:r>
          </a:p>
          <a:p>
            <a:pPr>
              <a:lnSpc>
                <a:spcPct val="200000"/>
              </a:lnSpc>
            </a:pPr>
            <a:r>
              <a:rPr lang="en-CA" sz="1600" dirty="0" smtClean="0">
                <a:latin typeface="Times New Roman" pitchFamily="18" charset="0"/>
                <a:cs typeface="Times New Roman" pitchFamily="18" charset="0"/>
              </a:rPr>
              <a:t>Statistics </a:t>
            </a:r>
            <a:r>
              <a:rPr lang="en-CA" sz="1600" dirty="0">
                <a:latin typeface="Times New Roman" pitchFamily="18" charset="0"/>
                <a:cs typeface="Times New Roman" pitchFamily="18" charset="0"/>
              </a:rPr>
              <a:t>have shown that cats have a lifespan longer than that of the dogs. The average lifespan of the cat is about thirteen to fourteen tears whereas that of the dog is approximately eleven years. Research has shown that large animals have a shorter lifespan than the smaller ones (Turner, Bateson, &amp; Bateson, 2000). It qualifies the argument that cats live longer. </a:t>
            </a:r>
            <a:endParaRPr lang="en-CA" sz="1600" dirty="0" smtClean="0">
              <a:latin typeface="Times New Roman" pitchFamily="18" charset="0"/>
              <a:cs typeface="Times New Roman" pitchFamily="18" charset="0"/>
            </a:endParaRPr>
          </a:p>
          <a:p>
            <a:pPr>
              <a:lnSpc>
                <a:spcPct val="200000"/>
              </a:lnSpc>
              <a:buNone/>
            </a:pPr>
            <a:r>
              <a:rPr lang="en-CA" sz="1600" b="1" dirty="0" smtClean="0">
                <a:latin typeface="Times New Roman" pitchFamily="18" charset="0"/>
                <a:cs typeface="Times New Roman" pitchFamily="18" charset="0"/>
              </a:rPr>
              <a:t>Concluding sentence </a:t>
            </a:r>
          </a:p>
          <a:p>
            <a:pPr>
              <a:lnSpc>
                <a:spcPct val="200000"/>
              </a:lnSpc>
            </a:pPr>
            <a:r>
              <a:rPr lang="en-CA" sz="1600" dirty="0" smtClean="0">
                <a:latin typeface="Times New Roman" pitchFamily="18" charset="0"/>
                <a:cs typeface="Times New Roman" pitchFamily="18" charset="0"/>
              </a:rPr>
              <a:t>Therefore</a:t>
            </a:r>
            <a:r>
              <a:rPr lang="en-CA" sz="1600" dirty="0">
                <a:latin typeface="Times New Roman" pitchFamily="18" charset="0"/>
                <a:cs typeface="Times New Roman" pitchFamily="18" charset="0"/>
              </a:rPr>
              <a:t>, the period it serves its master or gives him or her company is not nearly that of the cat.</a:t>
            </a:r>
          </a:p>
          <a:p>
            <a:pPr>
              <a:lnSpc>
                <a:spcPct val="200000"/>
              </a:lnSpc>
            </a:pPr>
            <a:endParaRPr lang="en-CA" sz="16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b="1" dirty="0" smtClean="0">
                <a:latin typeface="Times New Roman" pitchFamily="18" charset="0"/>
                <a:cs typeface="Times New Roman" pitchFamily="18" charset="0"/>
              </a:rPr>
              <a:t>Paragraph 2</a:t>
            </a:r>
            <a:endParaRPr lang="en-CA" sz="2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00000"/>
              </a:lnSpc>
              <a:buNone/>
            </a:pPr>
            <a:r>
              <a:rPr lang="en-CA" sz="1600" b="1" dirty="0" smtClean="0">
                <a:latin typeface="Times New Roman" pitchFamily="18" charset="0"/>
                <a:cs typeface="Times New Roman" pitchFamily="18" charset="0"/>
              </a:rPr>
              <a:t>Topic Sentence</a:t>
            </a:r>
          </a:p>
          <a:p>
            <a:pPr>
              <a:lnSpc>
                <a:spcPct val="200000"/>
              </a:lnSpc>
            </a:pPr>
            <a:r>
              <a:rPr lang="en-CA" sz="1600" dirty="0" smtClean="0">
                <a:latin typeface="Times New Roman" pitchFamily="18" charset="0"/>
                <a:cs typeface="Times New Roman" pitchFamily="18" charset="0"/>
              </a:rPr>
              <a:t>In </a:t>
            </a:r>
            <a:r>
              <a:rPr lang="en-CA" sz="1600" dirty="0">
                <a:latin typeface="Times New Roman" pitchFamily="18" charset="0"/>
                <a:cs typeface="Times New Roman" pitchFamily="18" charset="0"/>
              </a:rPr>
              <a:t>another empirical research by Whitt and his colleagues (2009), it has been proven that the cat has good senses than dogs. </a:t>
            </a:r>
            <a:endParaRPr lang="en-CA" sz="1600" dirty="0" smtClean="0">
              <a:latin typeface="Times New Roman" pitchFamily="18" charset="0"/>
              <a:cs typeface="Times New Roman" pitchFamily="18" charset="0"/>
            </a:endParaRPr>
          </a:p>
          <a:p>
            <a:pPr>
              <a:lnSpc>
                <a:spcPct val="200000"/>
              </a:lnSpc>
              <a:buNone/>
            </a:pPr>
            <a:r>
              <a:rPr lang="en-CA" sz="1600" b="1" dirty="0" smtClean="0">
                <a:latin typeface="Times New Roman" pitchFamily="18" charset="0"/>
                <a:cs typeface="Times New Roman" pitchFamily="18" charset="0"/>
              </a:rPr>
              <a:t>Supporting sentences </a:t>
            </a:r>
          </a:p>
          <a:p>
            <a:pPr>
              <a:lnSpc>
                <a:spcPct val="200000"/>
              </a:lnSpc>
            </a:pPr>
            <a:r>
              <a:rPr lang="en-CA" sz="1600" dirty="0" smtClean="0">
                <a:latin typeface="Times New Roman" pitchFamily="18" charset="0"/>
                <a:cs typeface="Times New Roman" pitchFamily="18" charset="0"/>
              </a:rPr>
              <a:t>First</a:t>
            </a:r>
            <a:r>
              <a:rPr lang="en-CA" sz="1600" dirty="0">
                <a:latin typeface="Times New Roman" pitchFamily="18" charset="0"/>
                <a:cs typeface="Times New Roman" pitchFamily="18" charset="0"/>
              </a:rPr>
              <a:t>, they have an acute vision, especially in the dark, unlike dogs. They can see a variety of colors than dogs and always keep a close- range vision. </a:t>
            </a:r>
            <a:endParaRPr lang="en-CA" sz="1600" dirty="0" smtClean="0">
              <a:latin typeface="Times New Roman" pitchFamily="18" charset="0"/>
              <a:cs typeface="Times New Roman" pitchFamily="18" charset="0"/>
            </a:endParaRPr>
          </a:p>
          <a:p>
            <a:pPr>
              <a:lnSpc>
                <a:spcPct val="200000"/>
              </a:lnSpc>
            </a:pPr>
            <a:r>
              <a:rPr lang="en-CA" sz="1600" dirty="0" smtClean="0">
                <a:latin typeface="Times New Roman" pitchFamily="18" charset="0"/>
                <a:cs typeface="Times New Roman" pitchFamily="18" charset="0"/>
              </a:rPr>
              <a:t>Secondly</a:t>
            </a:r>
            <a:r>
              <a:rPr lang="en-CA" sz="1600" dirty="0">
                <a:latin typeface="Times New Roman" pitchFamily="18" charset="0"/>
                <a:cs typeface="Times New Roman" pitchFamily="18" charset="0"/>
              </a:rPr>
              <a:t>, they smell better than dogs. A cat will notice the presence of an enemy (likely a rat or snake) far before the realization of a dog. </a:t>
            </a:r>
            <a:endParaRPr lang="en-CA" sz="1600" dirty="0" smtClean="0">
              <a:latin typeface="Times New Roman" pitchFamily="18" charset="0"/>
              <a:cs typeface="Times New Roman" pitchFamily="18" charset="0"/>
            </a:endParaRPr>
          </a:p>
          <a:p>
            <a:pPr>
              <a:lnSpc>
                <a:spcPct val="200000"/>
              </a:lnSpc>
            </a:pPr>
            <a:endParaRPr lang="en-CA" sz="16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dirty="0" smtClean="0">
                <a:latin typeface="Times New Roman" pitchFamily="18" charset="0"/>
                <a:cs typeface="Times New Roman" pitchFamily="18" charset="0"/>
              </a:rPr>
              <a:t>Cont... Paragraph 2</a:t>
            </a:r>
            <a:endParaRPr lang="en-CA"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20000"/>
              </a:lnSpc>
            </a:pPr>
            <a:r>
              <a:rPr lang="en-CA" sz="1600" dirty="0" smtClean="0">
                <a:latin typeface="Times New Roman" pitchFamily="18" charset="0"/>
                <a:cs typeface="Times New Roman" pitchFamily="18" charset="0"/>
              </a:rPr>
              <a:t>Thirdly, the cat is always alert and keeps track with any change in the immediate environment. </a:t>
            </a:r>
          </a:p>
          <a:p>
            <a:pPr>
              <a:lnSpc>
                <a:spcPct val="200000"/>
              </a:lnSpc>
              <a:buNone/>
            </a:pPr>
            <a:r>
              <a:rPr lang="en-CA" sz="1600" b="1" dirty="0" smtClean="0">
                <a:latin typeface="Times New Roman" pitchFamily="18" charset="0"/>
                <a:cs typeface="Times New Roman" pitchFamily="18" charset="0"/>
              </a:rPr>
              <a:t>Concluding sentence </a:t>
            </a:r>
          </a:p>
          <a:p>
            <a:pPr>
              <a:lnSpc>
                <a:spcPct val="220000"/>
              </a:lnSpc>
            </a:pPr>
            <a:r>
              <a:rPr lang="en-CA" sz="1600" dirty="0" smtClean="0">
                <a:latin typeface="Times New Roman" pitchFamily="18" charset="0"/>
                <a:cs typeface="Times New Roman" pitchFamily="18" charset="0"/>
              </a:rPr>
              <a:t>The dog has a congenital insensitivity and cannot realize slight changes in their environment.</a:t>
            </a:r>
          </a:p>
          <a:p>
            <a:endParaRPr lang="en-CA" sz="16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b="1" dirty="0" smtClean="0">
                <a:latin typeface="Times New Roman" pitchFamily="18" charset="0"/>
                <a:cs typeface="Times New Roman" pitchFamily="18" charset="0"/>
              </a:rPr>
              <a:t>Paragraph 3</a:t>
            </a:r>
            <a:endParaRPr lang="en-CA" sz="2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Autofit/>
          </a:bodyPr>
          <a:lstStyle/>
          <a:p>
            <a:pPr>
              <a:lnSpc>
                <a:spcPct val="200000"/>
              </a:lnSpc>
              <a:buNone/>
            </a:pPr>
            <a:r>
              <a:rPr lang="en-CA" sz="1400" b="1" dirty="0" smtClean="0">
                <a:latin typeface="Times New Roman" pitchFamily="18" charset="0"/>
                <a:cs typeface="Times New Roman" pitchFamily="18" charset="0"/>
              </a:rPr>
              <a:t>Topic sentence </a:t>
            </a:r>
          </a:p>
          <a:p>
            <a:pPr>
              <a:lnSpc>
                <a:spcPct val="200000"/>
              </a:lnSpc>
            </a:pPr>
            <a:r>
              <a:rPr lang="en-CA" sz="1400" dirty="0" smtClean="0">
                <a:latin typeface="Times New Roman" pitchFamily="18" charset="0"/>
                <a:cs typeface="Times New Roman" pitchFamily="18" charset="0"/>
              </a:rPr>
              <a:t>Loss</a:t>
            </a:r>
            <a:r>
              <a:rPr lang="en-CA" sz="1400" dirty="0">
                <a:latin typeface="Times New Roman" pitchFamily="18" charset="0"/>
                <a:cs typeface="Times New Roman" pitchFamily="18" charset="0"/>
              </a:rPr>
              <a:t>, Will, &amp; </a:t>
            </a:r>
            <a:r>
              <a:rPr lang="en-CA" sz="1400" dirty="0" err="1">
                <a:latin typeface="Times New Roman" pitchFamily="18" charset="0"/>
                <a:cs typeface="Times New Roman" pitchFamily="18" charset="0"/>
              </a:rPr>
              <a:t>Marra</a:t>
            </a:r>
            <a:r>
              <a:rPr lang="en-CA" sz="1400" dirty="0">
                <a:latin typeface="Times New Roman" pitchFamily="18" charset="0"/>
                <a:cs typeface="Times New Roman" pitchFamily="18" charset="0"/>
              </a:rPr>
              <a:t> (2013) assert that the cat will do better than the dog in the art of hunting. </a:t>
            </a:r>
            <a:endParaRPr lang="en-CA" sz="1400" dirty="0" smtClean="0">
              <a:latin typeface="Times New Roman" pitchFamily="18" charset="0"/>
              <a:cs typeface="Times New Roman" pitchFamily="18" charset="0"/>
            </a:endParaRPr>
          </a:p>
          <a:p>
            <a:pPr>
              <a:lnSpc>
                <a:spcPct val="200000"/>
              </a:lnSpc>
              <a:buNone/>
            </a:pPr>
            <a:r>
              <a:rPr lang="en-CA" sz="1400" b="1" dirty="0" smtClean="0">
                <a:latin typeface="Times New Roman" pitchFamily="18" charset="0"/>
                <a:cs typeface="Times New Roman" pitchFamily="18" charset="0"/>
              </a:rPr>
              <a:t>Supporting sentences</a:t>
            </a:r>
          </a:p>
          <a:p>
            <a:pPr>
              <a:lnSpc>
                <a:spcPct val="200000"/>
              </a:lnSpc>
            </a:pPr>
            <a:r>
              <a:rPr lang="en-CA" sz="1400" dirty="0" smtClean="0">
                <a:latin typeface="Times New Roman" pitchFamily="18" charset="0"/>
                <a:cs typeface="Times New Roman" pitchFamily="18" charset="0"/>
              </a:rPr>
              <a:t>Coupled </a:t>
            </a:r>
            <a:r>
              <a:rPr lang="en-CA" sz="1400" dirty="0">
                <a:latin typeface="Times New Roman" pitchFamily="18" charset="0"/>
                <a:cs typeface="Times New Roman" pitchFamily="18" charset="0"/>
              </a:rPr>
              <a:t>with the ability to see, hearing, smell and feel, the cat will notice, identify and pursue its target better than a dog. </a:t>
            </a:r>
            <a:endParaRPr lang="en-CA" sz="1400" dirty="0" smtClean="0">
              <a:latin typeface="Times New Roman" pitchFamily="18" charset="0"/>
              <a:cs typeface="Times New Roman" pitchFamily="18" charset="0"/>
            </a:endParaRPr>
          </a:p>
          <a:p>
            <a:pPr>
              <a:lnSpc>
                <a:spcPct val="200000"/>
              </a:lnSpc>
            </a:pPr>
            <a:r>
              <a:rPr lang="en-CA" sz="1400" dirty="0" smtClean="0">
                <a:latin typeface="Times New Roman" pitchFamily="18" charset="0"/>
                <a:cs typeface="Times New Roman" pitchFamily="18" charset="0"/>
              </a:rPr>
              <a:t>Statistic </a:t>
            </a:r>
            <a:r>
              <a:rPr lang="en-CA" sz="1400" dirty="0">
                <a:latin typeface="Times New Roman" pitchFamily="18" charset="0"/>
                <a:cs typeface="Times New Roman" pitchFamily="18" charset="0"/>
              </a:rPr>
              <a:t>holds that cats kill the most significant number of birds than any other animal in the United States every year. </a:t>
            </a:r>
            <a:endParaRPr lang="en-CA" sz="1400" dirty="0" smtClean="0">
              <a:latin typeface="Times New Roman" pitchFamily="18" charset="0"/>
              <a:cs typeface="Times New Roman" pitchFamily="18" charset="0"/>
            </a:endParaRPr>
          </a:p>
          <a:p>
            <a:pPr>
              <a:lnSpc>
                <a:spcPct val="200000"/>
              </a:lnSpc>
            </a:pPr>
            <a:r>
              <a:rPr lang="en-CA" sz="1400" dirty="0" smtClean="0">
                <a:latin typeface="Times New Roman" pitchFamily="18" charset="0"/>
                <a:cs typeface="Times New Roman" pitchFamily="18" charset="0"/>
              </a:rPr>
              <a:t>The </a:t>
            </a:r>
            <a:r>
              <a:rPr lang="en-CA" sz="1400" dirty="0">
                <a:latin typeface="Times New Roman" pitchFamily="18" charset="0"/>
                <a:cs typeface="Times New Roman" pitchFamily="18" charset="0"/>
              </a:rPr>
              <a:t>cat is "gifted" in making shift moves of the limbs. </a:t>
            </a:r>
            <a:endParaRPr lang="en-CA" sz="1400" dirty="0" smtClean="0">
              <a:latin typeface="Times New Roman" pitchFamily="18" charset="0"/>
              <a:cs typeface="Times New Roman" pitchFamily="18" charset="0"/>
            </a:endParaRPr>
          </a:p>
          <a:p>
            <a:pPr>
              <a:lnSpc>
                <a:spcPct val="200000"/>
              </a:lnSpc>
              <a:buNone/>
            </a:pPr>
            <a:r>
              <a:rPr lang="en-CA" sz="1400" b="1" dirty="0" smtClean="0">
                <a:latin typeface="Times New Roman" pitchFamily="18" charset="0"/>
                <a:cs typeface="Times New Roman" pitchFamily="18" charset="0"/>
              </a:rPr>
              <a:t>Concluding sentences </a:t>
            </a:r>
          </a:p>
          <a:p>
            <a:pPr>
              <a:lnSpc>
                <a:spcPct val="200000"/>
              </a:lnSpc>
            </a:pPr>
            <a:r>
              <a:rPr lang="en-CA" sz="1400" dirty="0" smtClean="0">
                <a:latin typeface="Times New Roman" pitchFamily="18" charset="0"/>
                <a:cs typeface="Times New Roman" pitchFamily="18" charset="0"/>
              </a:rPr>
              <a:t>Therefore, it </a:t>
            </a:r>
            <a:r>
              <a:rPr lang="en-CA" sz="1400" dirty="0">
                <a:latin typeface="Times New Roman" pitchFamily="18" charset="0"/>
                <a:cs typeface="Times New Roman" pitchFamily="18" charset="0"/>
              </a:rPr>
              <a:t>will kill an enemy faster using bites and purges of the claws.</a:t>
            </a:r>
          </a:p>
          <a:p>
            <a:pPr>
              <a:lnSpc>
                <a:spcPct val="200000"/>
              </a:lnSpc>
            </a:pPr>
            <a:endParaRPr lang="en-CA" sz="14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dirty="0" smtClean="0">
                <a:latin typeface="Times New Roman" pitchFamily="18" charset="0"/>
                <a:cs typeface="Times New Roman" pitchFamily="18" charset="0"/>
              </a:rPr>
              <a:t>Conclusion </a:t>
            </a:r>
            <a:endParaRPr lang="en-CA"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CA" sz="1600" dirty="0" smtClean="0">
                <a:latin typeface="Times New Roman" pitchFamily="18" charset="0"/>
                <a:cs typeface="Times New Roman" pitchFamily="18" charset="0"/>
              </a:rPr>
              <a:t>Cats </a:t>
            </a:r>
            <a:r>
              <a:rPr lang="en-CA" sz="1600" dirty="0">
                <a:latin typeface="Times New Roman" pitchFamily="18" charset="0"/>
                <a:cs typeface="Times New Roman" pitchFamily="18" charset="0"/>
              </a:rPr>
              <a:t>serve their masters for a long time than they do dogs. </a:t>
            </a:r>
            <a:endParaRPr lang="en-CA" sz="1600" dirty="0" smtClean="0">
              <a:latin typeface="Times New Roman" pitchFamily="18" charset="0"/>
              <a:cs typeface="Times New Roman" pitchFamily="18" charset="0"/>
            </a:endParaRPr>
          </a:p>
          <a:p>
            <a:pPr>
              <a:lnSpc>
                <a:spcPct val="200000"/>
              </a:lnSpc>
            </a:pPr>
            <a:r>
              <a:rPr lang="en-CA" sz="1600" dirty="0" smtClean="0">
                <a:latin typeface="Times New Roman" pitchFamily="18" charset="0"/>
                <a:cs typeface="Times New Roman" pitchFamily="18" charset="0"/>
              </a:rPr>
              <a:t>Also</a:t>
            </a:r>
            <a:r>
              <a:rPr lang="en-CA" sz="1600" dirty="0">
                <a:latin typeface="Times New Roman" pitchFamily="18" charset="0"/>
                <a:cs typeface="Times New Roman" pitchFamily="18" charset="0"/>
              </a:rPr>
              <a:t>, due to their acuity senses of sight, hearing, smell and feel, cats provides the best security or alerts their masters of impeding danger. </a:t>
            </a:r>
            <a:endParaRPr lang="en-CA" sz="1600" dirty="0" smtClean="0">
              <a:latin typeface="Times New Roman" pitchFamily="18" charset="0"/>
              <a:cs typeface="Times New Roman" pitchFamily="18" charset="0"/>
            </a:endParaRPr>
          </a:p>
          <a:p>
            <a:pPr>
              <a:lnSpc>
                <a:spcPct val="200000"/>
              </a:lnSpc>
            </a:pPr>
            <a:r>
              <a:rPr lang="en-CA" sz="1600" dirty="0" smtClean="0">
                <a:latin typeface="Times New Roman" pitchFamily="18" charset="0"/>
                <a:cs typeface="Times New Roman" pitchFamily="18" charset="0"/>
              </a:rPr>
              <a:t>Another </a:t>
            </a:r>
            <a:r>
              <a:rPr lang="en-CA" sz="1600" dirty="0">
                <a:latin typeface="Times New Roman" pitchFamily="18" charset="0"/>
                <a:cs typeface="Times New Roman" pitchFamily="18" charset="0"/>
              </a:rPr>
              <a:t>attribute is that cats struggle with their enemies tactically and their hunting skills are of great importance when harmful animals invade master’s house. </a:t>
            </a:r>
            <a:endParaRPr lang="en-CA" sz="1600" dirty="0" smtClean="0">
              <a:latin typeface="Times New Roman" pitchFamily="18" charset="0"/>
              <a:cs typeface="Times New Roman" pitchFamily="18" charset="0"/>
            </a:endParaRPr>
          </a:p>
          <a:p>
            <a:pPr>
              <a:lnSpc>
                <a:spcPct val="200000"/>
              </a:lnSpc>
            </a:pPr>
            <a:r>
              <a:rPr lang="en-CA" sz="1600" dirty="0" smtClean="0">
                <a:latin typeface="Times New Roman" pitchFamily="18" charset="0"/>
                <a:cs typeface="Times New Roman" pitchFamily="18" charset="0"/>
              </a:rPr>
              <a:t>Averagely</a:t>
            </a:r>
            <a:r>
              <a:rPr lang="en-CA" sz="1600" dirty="0">
                <a:latin typeface="Times New Roman" pitchFamily="18" charset="0"/>
                <a:cs typeface="Times New Roman" pitchFamily="18" charset="0"/>
              </a:rPr>
              <a:t>, cats make better pets and therefore, people should prefer them to dogs.</a:t>
            </a:r>
          </a:p>
          <a:p>
            <a:pPr>
              <a:lnSpc>
                <a:spcPct val="200000"/>
              </a:lnSpc>
            </a:pPr>
            <a:endParaRPr lang="en-CA" sz="16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sz="2000" dirty="0" smtClean="0">
                <a:latin typeface="Times New Roman" pitchFamily="18" charset="0"/>
                <a:cs typeface="Times New Roman" pitchFamily="18" charset="0"/>
              </a:rPr>
              <a:t>References </a:t>
            </a:r>
            <a:endParaRPr lang="en-CA" sz="2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nSpc>
                <a:spcPct val="200000"/>
              </a:lnSpc>
            </a:pPr>
            <a:r>
              <a:rPr lang="en-CA" sz="1600" dirty="0">
                <a:latin typeface="Times New Roman" pitchFamily="18" charset="0"/>
                <a:cs typeface="Times New Roman" pitchFamily="18" charset="0"/>
              </a:rPr>
              <a:t>Loss, S. R., Will, T., &amp; </a:t>
            </a:r>
            <a:r>
              <a:rPr lang="en-CA" sz="1600" dirty="0" err="1">
                <a:latin typeface="Times New Roman" pitchFamily="18" charset="0"/>
                <a:cs typeface="Times New Roman" pitchFamily="18" charset="0"/>
              </a:rPr>
              <a:t>Marra</a:t>
            </a:r>
            <a:r>
              <a:rPr lang="en-CA" sz="1600" dirty="0">
                <a:latin typeface="Times New Roman" pitchFamily="18" charset="0"/>
                <a:cs typeface="Times New Roman" pitchFamily="18" charset="0"/>
              </a:rPr>
              <a:t>, P. P. (2013). The impact of free-ranging domestic cats on wildlife of the United States. Nature communications, 4, 1396.</a:t>
            </a:r>
          </a:p>
          <a:p>
            <a:pPr>
              <a:lnSpc>
                <a:spcPct val="200000"/>
              </a:lnSpc>
            </a:pPr>
            <a:r>
              <a:rPr lang="en-CA" sz="1600" dirty="0">
                <a:latin typeface="Times New Roman" pitchFamily="18" charset="0"/>
                <a:cs typeface="Times New Roman" pitchFamily="18" charset="0"/>
              </a:rPr>
              <a:t>Turner, D. C., Bateson, P., &amp; Bateson, P. P. G. (Eds.). (2000). The domestic cat: the biology of its behaviour. Cambridge University Press.</a:t>
            </a:r>
          </a:p>
          <a:p>
            <a:pPr>
              <a:lnSpc>
                <a:spcPct val="200000"/>
              </a:lnSpc>
            </a:pPr>
            <a:r>
              <a:rPr lang="en-CA" sz="1600" dirty="0">
                <a:latin typeface="Times New Roman" pitchFamily="18" charset="0"/>
                <a:cs typeface="Times New Roman" pitchFamily="18" charset="0"/>
              </a:rPr>
              <a:t>Whitt, E., Douglas, M., </a:t>
            </a:r>
            <a:r>
              <a:rPr lang="en-CA" sz="1600" dirty="0" err="1">
                <a:latin typeface="Times New Roman" pitchFamily="18" charset="0"/>
                <a:cs typeface="Times New Roman" pitchFamily="18" charset="0"/>
              </a:rPr>
              <a:t>Osthaus</a:t>
            </a:r>
            <a:r>
              <a:rPr lang="en-CA" sz="1600" dirty="0">
                <a:latin typeface="Times New Roman" pitchFamily="18" charset="0"/>
                <a:cs typeface="Times New Roman" pitchFamily="18" charset="0"/>
              </a:rPr>
              <a:t>, B., &amp; Hocking, I. (2009). Domestic cats (</a:t>
            </a:r>
            <a:r>
              <a:rPr lang="en-CA" sz="1600" dirty="0" err="1">
                <a:latin typeface="Times New Roman" pitchFamily="18" charset="0"/>
                <a:cs typeface="Times New Roman" pitchFamily="18" charset="0"/>
              </a:rPr>
              <a:t>Felis</a:t>
            </a:r>
            <a:r>
              <a:rPr lang="en-CA" sz="1600" dirty="0">
                <a:latin typeface="Times New Roman" pitchFamily="18" charset="0"/>
                <a:cs typeface="Times New Roman" pitchFamily="18" charset="0"/>
              </a:rPr>
              <a:t> </a:t>
            </a:r>
            <a:r>
              <a:rPr lang="en-CA" sz="1600" dirty="0" err="1">
                <a:latin typeface="Times New Roman" pitchFamily="18" charset="0"/>
                <a:cs typeface="Times New Roman" pitchFamily="18" charset="0"/>
              </a:rPr>
              <a:t>catus</a:t>
            </a:r>
            <a:r>
              <a:rPr lang="en-CA" sz="1600" dirty="0">
                <a:latin typeface="Times New Roman" pitchFamily="18" charset="0"/>
                <a:cs typeface="Times New Roman" pitchFamily="18" charset="0"/>
              </a:rPr>
              <a:t>) do not show causal understanding in a string-pulling task. Animal cognition, 12(5), 739-743.</a:t>
            </a:r>
          </a:p>
          <a:p>
            <a:pPr>
              <a:lnSpc>
                <a:spcPct val="200000"/>
              </a:lnSpc>
            </a:pPr>
            <a:endParaRPr lang="en-CA" sz="1600"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52</TotalTime>
  <Words>745</Words>
  <Application>Microsoft Office PowerPoint</Application>
  <PresentationFormat>On-screen Show (4:3)</PresentationFormat>
  <Paragraphs>63</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Calibri</vt:lpstr>
      <vt:lpstr>Constantia</vt:lpstr>
      <vt:lpstr>Times New Roman</vt:lpstr>
      <vt:lpstr>Wingdings 2</vt:lpstr>
      <vt:lpstr>Flow</vt:lpstr>
      <vt:lpstr>PERSUASIVE ESSAY OUTLINE </vt:lpstr>
      <vt:lpstr>The Intended Audience </vt:lpstr>
      <vt:lpstr>Presentation Plan </vt:lpstr>
      <vt:lpstr>Paragraph. 1</vt:lpstr>
      <vt:lpstr>Paragraph 2</vt:lpstr>
      <vt:lpstr>Cont... Paragraph 2</vt:lpstr>
      <vt:lpstr>Paragraph 3</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PERSUASIVE ESSAY OUTLINE</dc:title>
  <dc:creator>TECRA_M11</dc:creator>
  <cp:lastModifiedBy>vinny</cp:lastModifiedBy>
  <cp:revision>19</cp:revision>
  <dcterms:created xsi:type="dcterms:W3CDTF">2019-12-07T18:50:50Z</dcterms:created>
  <dcterms:modified xsi:type="dcterms:W3CDTF">2019-12-08T11:35:28Z</dcterms:modified>
</cp:coreProperties>
</file>